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Spectra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wo7NAzUo/4ypuv96aWCNdcnoIa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Tom 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pectral-bold.fntdata"/><Relationship Id="rId23" Type="http://schemas.openxmlformats.org/officeDocument/2006/relationships/font" Target="fonts/Spectral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Italic.fntdata"/><Relationship Id="rId25" Type="http://schemas.openxmlformats.org/officeDocument/2006/relationships/font" Target="fonts/Spectral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9-06T23:52:49.303">
    <p:pos x="840" y="1684"/>
    <p:text>introductions first
overview of club structure/meetings lesions etc
projects and competitions to be expected and relevant past projects 
career prep events and intended outcomes for club members can break down further if needed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U-BacD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fb19b2aa9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fb19b2aa9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201" name="Google Shape;201;g2ffb19b2aa9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Projects TBD – still figuring out what opportunities present themselves</a:t>
            </a:r>
            <a:endParaRPr/>
          </a:p>
        </p:txBody>
      </p:sp>
      <p:sp>
        <p:nvSpPr>
          <p:cNvPr id="208" name="Google Shape;20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fe1d088b1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ffe1d088b1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219" name="Google Shape;219;g2ffe1d088b1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fb19b2aa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fb19b2aa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33" name="Google Shape;233;g2ffb19b2aa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fe1d088b1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ffe1d088b1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 / Ethan</a:t>
            </a:r>
            <a:endParaRPr/>
          </a:p>
        </p:txBody>
      </p:sp>
      <p:sp>
        <p:nvSpPr>
          <p:cNvPr id="239" name="Google Shape;239;g2ffe1d088b1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fe1d088b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ffe1d088b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</a:t>
            </a:r>
            <a:endParaRPr/>
          </a:p>
        </p:txBody>
      </p:sp>
      <p:sp>
        <p:nvSpPr>
          <p:cNvPr id="250" name="Google Shape;250;g2ffe1d088b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004c2da5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004c2da5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258" name="Google Shape;258;g30004c2da5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266" name="Google Shape;26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980c813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980c813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9" name="Google Shape;119;g28980c813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41" name="Google Shape;14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Ikome</a:t>
            </a:r>
            <a:endParaRPr/>
          </a:p>
        </p:txBody>
      </p:sp>
      <p:sp>
        <p:nvSpPr>
          <p:cNvPr id="171" name="Google Shape;1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7" name="Google Shape;77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78" name="Google Shape;78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" name="Google Shape;85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91" name="Google Shape;91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" name="Google Shape;93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" name="Google Shape;26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27" name="Google Shape;27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6" name="Google Shape;36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37" name="Google Shape;37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9" name="Google Shape;39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4" name="Google Shape;4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" name="Google Shape;56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57" name="Google Shape;57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st.github.com/ih2502mk/50d8f7feb614c8676383431b056f4291" TargetMode="External"/><Relationship Id="rId4" Type="http://schemas.openxmlformats.org/officeDocument/2006/relationships/hyperlink" Target="https://openquant.co/" TargetMode="External"/><Relationship Id="rId5" Type="http://schemas.openxmlformats.org/officeDocument/2006/relationships/hyperlink" Target="https://arithmetic.zetamac.com/" TargetMode="External"/><Relationship Id="rId6" Type="http://schemas.openxmlformats.org/officeDocument/2006/relationships/hyperlink" Target="https://arxiv.org/archive/q-fin" TargetMode="External"/><Relationship Id="rId7" Type="http://schemas.openxmlformats.org/officeDocument/2006/relationships/hyperlink" Target="https://quantfinancelab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802975" y="342200"/>
            <a:ext cx="3000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i="1" sz="3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i="1" sz="2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fb19b2aa9_0_65"/>
          <p:cNvSpPr txBox="1"/>
          <p:nvPr>
            <p:ph type="ctrTitle"/>
          </p:nvPr>
        </p:nvSpPr>
        <p:spPr>
          <a:xfrm>
            <a:off x="6991350" y="1168400"/>
            <a:ext cx="4179600" cy="345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STRUCTURE AND PROJECTS</a:t>
            </a:r>
            <a:endParaRPr/>
          </a:p>
        </p:txBody>
      </p:sp>
      <p:pic>
        <p:nvPicPr>
          <p:cNvPr id="204" name="Google Shape;204;g2ffb19b2aa9_0_65"/>
          <p:cNvPicPr preferRelativeResize="0"/>
          <p:nvPr/>
        </p:nvPicPr>
        <p:blipFill rotWithShape="1">
          <a:blip r:embed="rId3">
            <a:alphaModFix/>
          </a:blip>
          <a:srcRect b="0" l="27990" r="0" t="0"/>
          <a:stretch/>
        </p:blipFill>
        <p:spPr>
          <a:xfrm>
            <a:off x="1" y="0"/>
            <a:ext cx="65845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/>
        </p:nvSpPr>
        <p:spPr>
          <a:xfrm>
            <a:off x="1008750" y="5368850"/>
            <a:ext cx="10174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is the club’s first year—things may change!</a:t>
            </a:r>
            <a:endParaRPr i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1" name="Google Shape;211;p11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Structure and Projects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11"/>
          <p:cNvSpPr txBox="1"/>
          <p:nvPr>
            <p:ph idx="1" type="body"/>
          </p:nvPr>
        </p:nvSpPr>
        <p:spPr>
          <a:xfrm>
            <a:off x="838200" y="2705177"/>
            <a:ext cx="5733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GB Structure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3" name="Google Shape;213;p11"/>
          <p:cNvSpPr txBox="1"/>
          <p:nvPr>
            <p:ph idx="2" type="body"/>
          </p:nvPr>
        </p:nvSpPr>
        <p:spPr>
          <a:xfrm>
            <a:off x="838200" y="3154175"/>
            <a:ext cx="46407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Education-focused to develop the skills/knowledge one needs to make an impact in groups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 reviews, industry guest speakers, case studies, interview prep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4" name="Google Shape;214;p11"/>
          <p:cNvSpPr txBox="1"/>
          <p:nvPr>
            <p:ph idx="3" type="body"/>
          </p:nvPr>
        </p:nvSpPr>
        <p:spPr>
          <a:xfrm>
            <a:off x="6080208" y="2705177"/>
            <a:ext cx="3943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5" name="Google Shape;215;p11"/>
          <p:cNvSpPr txBox="1"/>
          <p:nvPr>
            <p:ph idx="2" type="body"/>
          </p:nvPr>
        </p:nvSpPr>
        <p:spPr>
          <a:xfrm>
            <a:off x="6080200" y="3154175"/>
            <a:ext cx="50643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 will explore an area of the markets and an area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Examples of markets include equities, derivatives, and even sports/election betting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 will focus on development/research/trading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fe1d088b1_1_43"/>
          <p:cNvSpPr txBox="1"/>
          <p:nvPr>
            <p:ph type="title"/>
          </p:nvPr>
        </p:nvSpPr>
        <p:spPr>
          <a:xfrm>
            <a:off x="838201" y="-400050"/>
            <a:ext cx="32478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Events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2" name="Google Shape;222;g2ffe1d088b1_1_43"/>
          <p:cNvSpPr txBox="1"/>
          <p:nvPr>
            <p:ph idx="1" type="body"/>
          </p:nvPr>
        </p:nvSpPr>
        <p:spPr>
          <a:xfrm>
            <a:off x="838200" y="1577874"/>
            <a:ext cx="3247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Social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Food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Networking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Poker Nights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Merch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3" name="Google Shape;223;g2ffe1d088b1_1_43"/>
          <p:cNvSpPr txBox="1"/>
          <p:nvPr>
            <p:ph idx="1" type="body"/>
          </p:nvPr>
        </p:nvSpPr>
        <p:spPr>
          <a:xfrm>
            <a:off x="4787900" y="1577875"/>
            <a:ext cx="29058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Career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Workshops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 Groups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Guest Speakers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4" name="Google Shape;224;g2ffe1d088b1_1_43"/>
          <p:cNvSpPr txBox="1"/>
          <p:nvPr>
            <p:ph idx="1" type="body"/>
          </p:nvPr>
        </p:nvSpPr>
        <p:spPr>
          <a:xfrm>
            <a:off x="8712813" y="1517550"/>
            <a:ext cx="29058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Travel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Trading competitions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Conferences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5" name="Google Shape;225;g2ffe1d088b1_1_43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2ffe1d088b1_1_43"/>
          <p:cNvPicPr preferRelativeResize="0"/>
          <p:nvPr/>
        </p:nvPicPr>
        <p:blipFill rotWithShape="1">
          <a:blip r:embed="rId3">
            <a:alphaModFix/>
          </a:blip>
          <a:srcRect b="0" l="0" r="0" t="27865"/>
          <a:stretch/>
        </p:blipFill>
        <p:spPr>
          <a:xfrm>
            <a:off x="870175" y="5456100"/>
            <a:ext cx="3308126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ffe1d088b1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00" y="5301375"/>
            <a:ext cx="12888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ffe1d088b1_1_43"/>
          <p:cNvPicPr preferRelativeResize="0"/>
          <p:nvPr/>
        </p:nvPicPr>
        <p:blipFill rotWithShape="1">
          <a:blip r:embed="rId5">
            <a:alphaModFix/>
          </a:blip>
          <a:srcRect b="13097" l="0" r="0" t="-3611"/>
          <a:stretch/>
        </p:blipFill>
        <p:spPr>
          <a:xfrm>
            <a:off x="6757150" y="5243825"/>
            <a:ext cx="1396991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ffe1d088b1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1459" y="5167625"/>
            <a:ext cx="2408515" cy="14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fb19b2aa9_0_72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PREPARATION AND OUTCOMES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fe1d088b1_1_11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Resources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2" name="Google Shape;242;g2ffe1d088b1_1_11"/>
          <p:cNvSpPr txBox="1"/>
          <p:nvPr>
            <p:ph idx="1" type="body"/>
          </p:nvPr>
        </p:nvSpPr>
        <p:spPr>
          <a:xfrm>
            <a:off x="2933700" y="2797255"/>
            <a:ext cx="39243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Introduction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3" name="Google Shape;243;g2ffe1d088b1_1_11"/>
          <p:cNvSpPr txBox="1"/>
          <p:nvPr>
            <p:ph idx="2" type="body"/>
          </p:nvPr>
        </p:nvSpPr>
        <p:spPr>
          <a:xfrm>
            <a:off x="2933700" y="3251596"/>
            <a:ext cx="3943500" cy="3234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Quantopian Lectures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lectures and learning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OpenQuant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resources, newsletter, jobs, mental math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5"/>
              </a:rPr>
              <a:t>ZetaMac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mental math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4" name="Google Shape;244;g2ffe1d088b1_1_11"/>
          <p:cNvSpPr txBox="1"/>
          <p:nvPr>
            <p:ph idx="3" type="body"/>
          </p:nvPr>
        </p:nvSpPr>
        <p:spPr>
          <a:xfrm>
            <a:off x="7410173" y="2797255"/>
            <a:ext cx="39435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Advanced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5" name="Google Shape;245;g2ffe1d088b1_1_11"/>
          <p:cNvSpPr txBox="1"/>
          <p:nvPr>
            <p:ph idx="4" type="body"/>
          </p:nvPr>
        </p:nvSpPr>
        <p:spPr>
          <a:xfrm>
            <a:off x="7410173" y="3251595"/>
            <a:ext cx="3943500" cy="32343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6"/>
              </a:rPr>
              <a:t>Research Papers (arxiv)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recent research papers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7"/>
              </a:rPr>
              <a:t>Quant Finance Hub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research, news, strategies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6" name="Google Shape;246;g2ffe1d088b1_1_11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fe1d088b1_0_6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Poker Night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3" name="Google Shape;253;g2ffe1d088b1_0_6"/>
          <p:cNvSpPr txBox="1"/>
          <p:nvPr>
            <p:ph idx="2" type="body"/>
          </p:nvPr>
        </p:nvSpPr>
        <p:spPr>
          <a:xfrm>
            <a:off x="3375675" y="2017076"/>
            <a:ext cx="3943500" cy="41361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Our first event will be a poker night!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Details will be sent out by email when the time approaches, so stay tuned! It will be a great opportunity for networking and getting to know each other.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4" name="Google Shape;254;g2ffe1d088b1_0_6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004c2da5d_0_1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30004c2da5d_0_10"/>
          <p:cNvSpPr txBox="1"/>
          <p:nvPr/>
        </p:nvSpPr>
        <p:spPr>
          <a:xfrm>
            <a:off x="3836700" y="6417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Tell us about you!</a:t>
            </a:r>
            <a:endParaRPr sz="3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62" name="Google Shape;262;g30004c2da5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750" y="1361704"/>
            <a:ext cx="5116507" cy="505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/>
          <p:nvPr>
            <p:ph type="ctrTitle"/>
          </p:nvPr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9" name="Google Shape;269;p13"/>
          <p:cNvSpPr txBox="1"/>
          <p:nvPr>
            <p:ph idx="1" type="subTitle"/>
          </p:nvPr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925" y="39214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3"/>
          <p:cNvSpPr txBox="1"/>
          <p:nvPr/>
        </p:nvSpPr>
        <p:spPr>
          <a:xfrm>
            <a:off x="8980200" y="3597938"/>
            <a:ext cx="300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Attendance</a:t>
            </a:r>
            <a:endParaRPr sz="32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1333500" y="2674025"/>
            <a:ext cx="32085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Meet the Team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Overview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Structure and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Preparation and Outcomes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980c813b1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g28980c813b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075" y="1728065"/>
            <a:ext cx="4303836" cy="386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8980c813b1_0_0"/>
          <p:cNvSpPr txBox="1"/>
          <p:nvPr/>
        </p:nvSpPr>
        <p:spPr>
          <a:xfrm>
            <a:off x="3836700" y="12625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Attendance</a:t>
            </a:r>
            <a:endParaRPr sz="3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GET TO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KNOW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MEET THE TEAM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6" name="Google Shape;13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7" r="2298" t="0"/>
          <a:stretch/>
        </p:blipFill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4"/>
          <p:cNvCxnSpPr/>
          <p:nvPr/>
        </p:nvCxnSpPr>
        <p:spPr>
          <a:xfrm rot="10800000">
            <a:off x="0" y="254643"/>
            <a:ext cx="6096000" cy="85576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5"/>
          <p:cNvGrpSpPr/>
          <p:nvPr/>
        </p:nvGrpSpPr>
        <p:grpSpPr>
          <a:xfrm>
            <a:off x="1698564" y="2905049"/>
            <a:ext cx="4343400" cy="1737300"/>
            <a:chOff x="188976" y="2752150"/>
            <a:chExt cx="4343400" cy="1737300"/>
          </a:xfrm>
        </p:grpSpPr>
        <p:sp>
          <p:nvSpPr>
            <p:cNvPr id="144" name="Google Shape;144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Ray Ikome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CS and Math Sophomore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Google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Weatherhead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Integrated Community Services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46" name="Google Shape;146;p5"/>
          <p:cNvGrpSpPr/>
          <p:nvPr/>
        </p:nvGrpSpPr>
        <p:grpSpPr>
          <a:xfrm>
            <a:off x="6610049" y="2905049"/>
            <a:ext cx="4393384" cy="1737300"/>
            <a:chOff x="4643260" y="2752150"/>
            <a:chExt cx="4393384" cy="1737300"/>
          </a:xfrm>
        </p:grpSpPr>
        <p:sp>
          <p:nvSpPr>
            <p:cNvPr id="147" name="Google Shape;147;p5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Tom Lin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Econ and Math Sophomore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IB @ Roosevelt &amp; Cross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Trillium Trading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CWRU JoE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1695752" y="4744424"/>
            <a:ext cx="4343400" cy="1737300"/>
            <a:chOff x="188976" y="2752150"/>
            <a:chExt cx="4343400" cy="1737300"/>
          </a:xfrm>
        </p:grpSpPr>
        <p:sp>
          <p:nvSpPr>
            <p:cNvPr id="150" name="Google Shape;150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Sidharth Jindal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Math BS/MS + Econ Sophomore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CWRU JoE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TA @ Weatherhead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Exec @ WES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>
            <a:off x="6607236" y="4744424"/>
            <a:ext cx="4393384" cy="1737300"/>
            <a:chOff x="4643260" y="2752150"/>
            <a:chExt cx="4393384" cy="1737300"/>
          </a:xfrm>
        </p:grpSpPr>
        <p:sp>
          <p:nvSpPr>
            <p:cNvPr id="153" name="Google Shape;153;p5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Joon Woo Bae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Advisor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Assistant Professor of Finance 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155" name="Google Shape;155;p5"/>
          <p:cNvSpPr txBox="1"/>
          <p:nvPr/>
        </p:nvSpPr>
        <p:spPr>
          <a:xfrm>
            <a:off x="1632090" y="453522"/>
            <a:ext cx="8778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Executive Team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179" r="179" t="0"/>
          <a:stretch/>
        </p:blipFill>
        <p:spPr>
          <a:xfrm>
            <a:off x="1849336" y="3162249"/>
            <a:ext cx="1256697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8955" r="8963" t="0"/>
          <a:stretch/>
        </p:blipFill>
        <p:spPr>
          <a:xfrm>
            <a:off x="6802337" y="4991049"/>
            <a:ext cx="1256698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8" name="Google Shape;158;p5"/>
          <p:cNvGrpSpPr/>
          <p:nvPr/>
        </p:nvGrpSpPr>
        <p:grpSpPr>
          <a:xfrm>
            <a:off x="1695752" y="1065674"/>
            <a:ext cx="4343400" cy="1737300"/>
            <a:chOff x="188976" y="2752150"/>
            <a:chExt cx="4343400" cy="1737300"/>
          </a:xfrm>
        </p:grpSpPr>
        <p:sp>
          <p:nvSpPr>
            <p:cNvPr id="159" name="Google Shape;159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Christo Ekimov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President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Quant Econ and Finance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Statistical Modeling @ CAT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Northwestern Kellogg School of Management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61" name="Google Shape;161;p5"/>
          <p:cNvGrpSpPr/>
          <p:nvPr/>
        </p:nvGrpSpPr>
        <p:grpSpPr>
          <a:xfrm>
            <a:off x="6607236" y="1065674"/>
            <a:ext cx="4393384" cy="1737300"/>
            <a:chOff x="4643260" y="2752150"/>
            <a:chExt cx="4393384" cy="1737300"/>
          </a:xfrm>
        </p:grpSpPr>
        <p:sp>
          <p:nvSpPr>
            <p:cNvPr id="162" name="Google Shape;162;p5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Ethan Fang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Vice President</a:t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Computer Science Junior / MS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Incoming Quant @ Keybank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ML Research @ Pruning Lab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Engineering @ MISCO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64" name="Google Shape;164;p5"/>
          <p:cNvPicPr preferRelativeResize="0"/>
          <p:nvPr/>
        </p:nvPicPr>
        <p:blipFill rotWithShape="1">
          <a:blip r:embed="rId5">
            <a:alphaModFix/>
          </a:blip>
          <a:srcRect b="0" l="179" r="179" t="0"/>
          <a:stretch/>
        </p:blipFill>
        <p:spPr>
          <a:xfrm>
            <a:off x="1849338" y="4991049"/>
            <a:ext cx="1256700" cy="1261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6">
            <a:alphaModFix/>
          </a:blip>
          <a:srcRect b="0" l="179" r="179" t="0"/>
          <a:stretch/>
        </p:blipFill>
        <p:spPr>
          <a:xfrm>
            <a:off x="1849337" y="1279324"/>
            <a:ext cx="1256700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9062" y="3132075"/>
            <a:ext cx="1283250" cy="1283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8">
            <a:alphaModFix/>
          </a:blip>
          <a:srcRect b="21060" l="30291" r="30291" t="39523"/>
          <a:stretch/>
        </p:blipFill>
        <p:spPr>
          <a:xfrm>
            <a:off x="6790600" y="1276187"/>
            <a:ext cx="1280160" cy="12801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OVERVIEW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3162300" y="-193039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What is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Quant Finance?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2193300" y="2568475"/>
            <a:ext cx="26226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Math/Stats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" name="Google Shape;181;p7"/>
          <p:cNvSpPr txBox="1"/>
          <p:nvPr>
            <p:ph idx="2" type="body"/>
          </p:nvPr>
        </p:nvSpPr>
        <p:spPr>
          <a:xfrm>
            <a:off x="2193300" y="3032875"/>
            <a:ext cx="2622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QF is concerned with the application of mathematical methods, data analysis, and computation to trading and investing in financial markets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2" name="Google Shape;182;p7"/>
          <p:cNvSpPr txBox="1"/>
          <p:nvPr>
            <p:ph idx="2" type="body"/>
          </p:nvPr>
        </p:nvSpPr>
        <p:spPr>
          <a:xfrm>
            <a:off x="8789100" y="3032875"/>
            <a:ext cx="2905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Sales and Trading, Financial Strategies &amp; Research, Portfolio Management, Risk Management, Data Science roles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5349525" y="2568475"/>
            <a:ext cx="2905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Computing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4" name="Google Shape;184;p7"/>
          <p:cNvSpPr txBox="1"/>
          <p:nvPr>
            <p:ph idx="1" type="body"/>
          </p:nvPr>
        </p:nvSpPr>
        <p:spPr>
          <a:xfrm>
            <a:off x="8788952" y="2568475"/>
            <a:ext cx="2905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Divisions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5" name="Google Shape;185;p7"/>
          <p:cNvSpPr txBox="1"/>
          <p:nvPr>
            <p:ph idx="2" type="body"/>
          </p:nvPr>
        </p:nvSpPr>
        <p:spPr>
          <a:xfrm>
            <a:off x="5349525" y="3032875"/>
            <a:ext cx="2905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Places a heavy emphasis on tech, from nanosecond optimized trading infrastructure to petabyte-scale big data pipelines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1264920" y="-355599"/>
            <a:ext cx="99534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Roles within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2" name="Google Shape;192;p8"/>
          <p:cNvSpPr txBox="1"/>
          <p:nvPr>
            <p:ph idx="1" type="body"/>
          </p:nvPr>
        </p:nvSpPr>
        <p:spPr>
          <a:xfrm>
            <a:off x="1341120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Research (QR)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3" name="Google Shape;193;p8"/>
          <p:cNvSpPr txBox="1"/>
          <p:nvPr>
            <p:ph idx="2" type="body"/>
          </p:nvPr>
        </p:nvSpPr>
        <p:spPr>
          <a:xfrm>
            <a:off x="134112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Work on designing new pricing models and strategies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Most mathematically rigorous work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Comp: 250k+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4" name="Google Shape;194;p8"/>
          <p:cNvSpPr txBox="1"/>
          <p:nvPr>
            <p:ph idx="1" type="body"/>
          </p:nvPr>
        </p:nvSpPr>
        <p:spPr>
          <a:xfrm>
            <a:off x="4663045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Trading (QT)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8"/>
          <p:cNvSpPr txBox="1"/>
          <p:nvPr>
            <p:ph idx="1" type="body"/>
          </p:nvPr>
        </p:nvSpPr>
        <p:spPr>
          <a:xfrm>
            <a:off x="7984970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Dev (QD)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6" name="Google Shape;196;p8"/>
          <p:cNvSpPr txBox="1"/>
          <p:nvPr>
            <p:ph idx="2" type="body"/>
          </p:nvPr>
        </p:nvSpPr>
        <p:spPr>
          <a:xfrm>
            <a:off x="469392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Execute new trades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using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programs and monitoring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existing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trades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Mental math and market making skills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Comp: 200k+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7" name="Google Shape;197;p8"/>
          <p:cNvSpPr txBox="1"/>
          <p:nvPr>
            <p:ph idx="2" type="body"/>
          </p:nvPr>
        </p:nvSpPr>
        <p:spPr>
          <a:xfrm>
            <a:off x="798497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Developing, implementing, and maintaining programs used for new strategies 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HPC and system-level programming 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knowledge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>
                <a:latin typeface="Spectral"/>
                <a:ea typeface="Spectral"/>
                <a:cs typeface="Spectral"/>
                <a:sym typeface="Spectral"/>
              </a:rPr>
              <a:t>Comp: 200k+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2024-09-03T21:39:53Z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